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487671-4C70-1CE5-159A-CDBF7CC765B5}" v="802" dt="2024-10-12T18:52:18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solidFill>
                  <a:srgbClr val="FF0000"/>
                </a:solidFill>
              </a:rPr>
              <a:t>Zahtevi</a:t>
            </a:r>
            <a:r>
              <a:rPr lang="en-US" dirty="0">
                <a:solidFill>
                  <a:srgbClr val="FF0000"/>
                </a:solidFill>
              </a:rPr>
              <a:t> za </a:t>
            </a:r>
            <a:r>
              <a:rPr lang="en-US" err="1">
                <a:solidFill>
                  <a:srgbClr val="FF0000"/>
                </a:solidFill>
              </a:rPr>
              <a:t>plovidbenost</a:t>
            </a:r>
            <a:r>
              <a:rPr lang="en-US" dirty="0">
                <a:solidFill>
                  <a:srgbClr val="FF0000"/>
                </a:solidFill>
              </a:rPr>
              <a:t>, FS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95070"/>
            <a:ext cx="2809876" cy="3698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Karan David II-10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AF347-534E-2144-1CFE-21FC9D07C68F}"/>
              </a:ext>
            </a:extLst>
          </p:cNvPr>
          <p:cNvSpPr txBox="1"/>
          <p:nvPr/>
        </p:nvSpPr>
        <p:spPr>
          <a:xfrm>
            <a:off x="10814422" y="3379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12.10.2024.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62ED6-4492-AA85-1554-0EE8971FAF84}"/>
              </a:ext>
            </a:extLst>
          </p:cNvPr>
          <p:cNvSpPr txBox="1"/>
          <p:nvPr/>
        </p:nvSpPr>
        <p:spPr>
          <a:xfrm>
            <a:off x="-3090" y="2872"/>
            <a:ext cx="75533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VAZDUHOPLOVNA AKADEMIJA SKOLSKA GODINA 2024/5</a:t>
            </a:r>
          </a:p>
        </p:txBody>
      </p:sp>
      <p:pic>
        <p:nvPicPr>
          <p:cNvPr id="6" name="Picture 5" descr="A blue logo with a bird head&#10;&#10;Description automatically generated">
            <a:extLst>
              <a:ext uri="{FF2B5EF4-FFF2-40B4-BE49-F238E27FC236}">
                <a16:creationId xmlns:a16="http://schemas.microsoft.com/office/drawing/2014/main" id="{006EA67D-CFFD-B48A-F683-6872FCC8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404812"/>
            <a:ext cx="18478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3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10398-08E5-CAA0-092F-4CC3315D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53019"/>
            <a:ext cx="6972850" cy="534754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5AEFD-D6F8-B66B-9E89-ACEB25F21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4040" y="1618804"/>
            <a:ext cx="3434180" cy="35990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err="1">
                <a:solidFill>
                  <a:schemeClr val="bg1"/>
                </a:solidFill>
              </a:rPr>
              <a:t>Zahtevi</a:t>
            </a:r>
            <a:r>
              <a:rPr lang="en-US" sz="2600" dirty="0">
                <a:solidFill>
                  <a:schemeClr val="bg1"/>
                </a:solidFill>
              </a:rPr>
              <a:t> za </a:t>
            </a:r>
            <a:r>
              <a:rPr lang="en-US" sz="2600" err="1">
                <a:solidFill>
                  <a:schemeClr val="bg1"/>
                </a:solidFill>
              </a:rPr>
              <a:t>plovidbenost</a:t>
            </a:r>
            <a:r>
              <a:rPr lang="en-US" sz="2600" dirty="0">
                <a:solidFill>
                  <a:schemeClr val="bg1"/>
                </a:solidFill>
              </a:rPr>
              <a:t> U EASA CS-25*:</a:t>
            </a:r>
            <a:endParaRPr lang="en-US" sz="2600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dirty="0" err="1">
                <a:solidFill>
                  <a:schemeClr val="bg1"/>
                </a:solidFill>
              </a:rPr>
              <a:t>Stabilnost</a:t>
            </a:r>
            <a:endParaRPr lang="en-US" sz="2600" dirty="0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err="1">
                <a:solidFill>
                  <a:schemeClr val="bg1"/>
                </a:solidFill>
              </a:rPr>
              <a:t>Aerodinamičke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err="1">
                <a:solidFill>
                  <a:schemeClr val="bg1"/>
                </a:solidFill>
                <a:ea typeface="+mn-lt"/>
                <a:cs typeface="+mn-lt"/>
              </a:rPr>
              <a:t>performanse</a:t>
            </a:r>
            <a:endParaRPr lang="en-US" sz="260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err="1">
                <a:solidFill>
                  <a:schemeClr val="bg1"/>
                </a:solidFill>
                <a:ea typeface="+mn-lt"/>
                <a:cs typeface="+mn-lt"/>
              </a:rPr>
              <a:t>Kontrola</a:t>
            </a: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600" err="1">
                <a:solidFill>
                  <a:schemeClr val="bg1"/>
                </a:solidFill>
                <a:ea typeface="+mn-lt"/>
                <a:cs typeface="+mn-lt"/>
              </a:rPr>
              <a:t>leta</a:t>
            </a:r>
            <a:endParaRPr lang="en-US" sz="260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err="1">
                <a:solidFill>
                  <a:schemeClr val="bg1"/>
                </a:solidFill>
                <a:ea typeface="+mn-lt"/>
                <a:cs typeface="+mn-lt"/>
              </a:rPr>
              <a:t>Navigacija</a:t>
            </a:r>
            <a:endParaRPr lang="en-US" sz="26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570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516F5-8DD9-D537-B212-0372F3C87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2201520"/>
            <a:ext cx="4391025" cy="2454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err="1">
                <a:solidFill>
                  <a:schemeClr val="bg1">
                    <a:alpha val="80000"/>
                  </a:schemeClr>
                </a:solidFill>
              </a:rPr>
              <a:t>Stabilnost</a:t>
            </a:r>
            <a:r>
              <a:rPr lang="en-US" sz="2600" dirty="0">
                <a:solidFill>
                  <a:schemeClr val="bg1">
                    <a:alpha val="80000"/>
                  </a:schemeClr>
                </a:solidFill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dirty="0" err="1">
                <a:solidFill>
                  <a:schemeClr val="bg1">
                    <a:alpha val="80000"/>
                  </a:schemeClr>
                </a:solidFill>
              </a:rPr>
              <a:t>Definicija</a:t>
            </a:r>
            <a:r>
              <a:rPr lang="en-US" sz="2600" dirty="0">
                <a:solidFill>
                  <a:schemeClr val="bg1">
                    <a:alpha val="80000"/>
                  </a:schemeClr>
                </a:solidFill>
              </a:rPr>
              <a:t>*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dirty="0" err="1">
                <a:solidFill>
                  <a:schemeClr val="bg1">
                    <a:alpha val="80000"/>
                  </a:schemeClr>
                </a:solidFill>
              </a:rPr>
              <a:t>Služi</a:t>
            </a:r>
            <a:r>
              <a:rPr lang="en-US" sz="2600" dirty="0">
                <a:solidFill>
                  <a:schemeClr val="bg1">
                    <a:alpha val="80000"/>
                  </a:schemeClr>
                </a:solidFill>
              </a:rPr>
              <a:t> za*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dirty="0" err="1">
                <a:solidFill>
                  <a:schemeClr val="bg1">
                    <a:alpha val="80000"/>
                  </a:schemeClr>
                </a:solidFill>
              </a:rPr>
              <a:t>Statička</a:t>
            </a:r>
            <a:r>
              <a:rPr lang="en-US" sz="2600" dirty="0">
                <a:solidFill>
                  <a:schemeClr val="bg1">
                    <a:alpha val="80000"/>
                  </a:schemeClr>
                </a:solidFill>
              </a:rPr>
              <a:t>*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dirty="0" err="1">
                <a:solidFill>
                  <a:schemeClr val="bg1">
                    <a:alpha val="80000"/>
                  </a:schemeClr>
                </a:solidFill>
              </a:rPr>
              <a:t>Dinamička</a:t>
            </a:r>
            <a:r>
              <a:rPr lang="en-US" sz="2600" dirty="0">
                <a:solidFill>
                  <a:schemeClr val="bg1">
                    <a:alpha val="80000"/>
                  </a:schemeClr>
                </a:solidFill>
              </a:rPr>
              <a:t>*</a:t>
            </a:r>
          </a:p>
        </p:txBody>
      </p:sp>
      <p:pic>
        <p:nvPicPr>
          <p:cNvPr id="4" name="Picture 3" descr="A diagram of a static stability&#10;&#10;Description automatically generated">
            <a:extLst>
              <a:ext uri="{FF2B5EF4-FFF2-40B4-BE49-F238E27FC236}">
                <a16:creationId xmlns:a16="http://schemas.microsoft.com/office/drawing/2014/main" id="{68DE2658-AFB6-3F75-F66C-64A38FD3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168" y="428574"/>
            <a:ext cx="7971487" cy="60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1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shot of a plane&#10;&#10;Description automatically generated">
            <a:extLst>
              <a:ext uri="{FF2B5EF4-FFF2-40B4-BE49-F238E27FC236}">
                <a16:creationId xmlns:a16="http://schemas.microsoft.com/office/drawing/2014/main" id="{AE123D49-6721-7390-03A5-4EDC1641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40" r="1600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2931C-4FEA-0A9B-84FC-1B2C586C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err="1"/>
              <a:t>Aerodinamičke</a:t>
            </a:r>
            <a:r>
              <a:rPr lang="en-US" sz="2600" dirty="0"/>
              <a:t> </a:t>
            </a:r>
            <a:r>
              <a:rPr lang="en-US" sz="2600" err="1"/>
              <a:t>performanse</a:t>
            </a:r>
            <a:r>
              <a:rPr lang="en-US" sz="2600" dirty="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dirty="0" err="1"/>
              <a:t>Definicija</a:t>
            </a:r>
            <a:r>
              <a:rPr lang="en-US" sz="2600" dirty="0"/>
              <a:t>*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dirty="0" err="1"/>
              <a:t>Uzgon</a:t>
            </a:r>
            <a:r>
              <a:rPr lang="en-US" sz="2600" dirty="0"/>
              <a:t>*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dirty="0"/>
              <a:t>Otpor*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600" err="1"/>
              <a:t>Parazitski</a:t>
            </a:r>
            <a:endParaRPr lang="en-US" sz="26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600" err="1"/>
              <a:t>Inducirani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57773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96A1-6A55-77EC-C7F3-209C1D7B0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err="1">
                <a:solidFill>
                  <a:schemeClr val="bg1"/>
                </a:solidFill>
              </a:rPr>
              <a:t>Kontrola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err="1">
                <a:solidFill>
                  <a:schemeClr val="bg1"/>
                </a:solidFill>
              </a:rPr>
              <a:t>leta</a:t>
            </a:r>
            <a:r>
              <a:rPr lang="en-US" sz="26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dirty="0" err="1">
                <a:solidFill>
                  <a:schemeClr val="bg1"/>
                </a:solidFill>
              </a:rPr>
              <a:t>Definicija</a:t>
            </a:r>
            <a:r>
              <a:rPr lang="en-US" sz="2600" dirty="0">
                <a:solidFill>
                  <a:schemeClr val="bg1"/>
                </a:solidFill>
              </a:rPr>
              <a:t>*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err="1">
                <a:solidFill>
                  <a:schemeClr val="bg1"/>
                </a:solidFill>
              </a:rPr>
              <a:t>Elementi</a:t>
            </a:r>
            <a:r>
              <a:rPr lang="en-US" sz="2600" dirty="0">
                <a:solidFill>
                  <a:schemeClr val="bg1"/>
                </a:solidFill>
              </a:rPr>
              <a:t>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600" dirty="0" err="1">
                <a:solidFill>
                  <a:schemeClr val="bg1"/>
                </a:solidFill>
              </a:rPr>
              <a:t>Automatski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 err="1">
                <a:solidFill>
                  <a:schemeClr val="bg1"/>
                </a:solidFill>
              </a:rPr>
              <a:t>piloti</a:t>
            </a:r>
            <a:r>
              <a:rPr lang="en-US" sz="2600" dirty="0">
                <a:solidFill>
                  <a:schemeClr val="bg1"/>
                </a:solidFill>
              </a:rPr>
              <a:t>*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600" dirty="0" err="1">
                <a:solidFill>
                  <a:schemeClr val="bg1"/>
                </a:solidFill>
              </a:rPr>
              <a:t>Kontrolni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 err="1">
                <a:solidFill>
                  <a:schemeClr val="bg1"/>
                </a:solidFill>
              </a:rPr>
              <a:t>sistemi</a:t>
            </a:r>
            <a:r>
              <a:rPr lang="en-US" sz="2600" dirty="0">
                <a:solidFill>
                  <a:schemeClr val="bg1"/>
                </a:solidFill>
              </a:rPr>
              <a:t>*:</a:t>
            </a:r>
          </a:p>
          <a:p>
            <a:pPr lvl="3"/>
            <a:r>
              <a:rPr lang="en-US" sz="2600" err="1">
                <a:solidFill>
                  <a:schemeClr val="bg1"/>
                </a:solidFill>
              </a:rPr>
              <a:t>Mehanički</a:t>
            </a:r>
            <a:r>
              <a:rPr lang="en-US" sz="2600" dirty="0">
                <a:solidFill>
                  <a:schemeClr val="bg1"/>
                </a:solidFill>
              </a:rPr>
              <a:t>, </a:t>
            </a:r>
            <a:r>
              <a:rPr lang="en-US" sz="2600" err="1">
                <a:solidFill>
                  <a:schemeClr val="bg1"/>
                </a:solidFill>
              </a:rPr>
              <a:t>Električni</a:t>
            </a:r>
            <a:r>
              <a:rPr lang="en-US" sz="2600" dirty="0">
                <a:solidFill>
                  <a:schemeClr val="bg1"/>
                </a:solidFill>
              </a:rPr>
              <a:t>, </a:t>
            </a:r>
            <a:r>
              <a:rPr lang="en-US" sz="2600" err="1">
                <a:solidFill>
                  <a:schemeClr val="bg1"/>
                </a:solidFill>
              </a:rPr>
              <a:t>Pomoćni</a:t>
            </a:r>
            <a:endParaRPr lang="en-US" sz="2600">
              <a:solidFill>
                <a:schemeClr val="bg1"/>
              </a:solidFill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600" dirty="0" err="1">
                <a:solidFill>
                  <a:schemeClr val="bg1"/>
                </a:solidFill>
              </a:rPr>
              <a:t>Upravljačke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 err="1">
                <a:solidFill>
                  <a:schemeClr val="bg1"/>
                </a:solidFill>
              </a:rPr>
              <a:t>površine</a:t>
            </a:r>
            <a:r>
              <a:rPr lang="en-US" sz="2600" dirty="0">
                <a:solidFill>
                  <a:schemeClr val="bg1"/>
                </a:solidFill>
              </a:rPr>
              <a:t>*:</a:t>
            </a:r>
          </a:p>
          <a:p>
            <a:pPr lvl="3"/>
            <a:r>
              <a:rPr lang="en-US" sz="2600" dirty="0">
                <a:solidFill>
                  <a:schemeClr val="bg1"/>
                </a:solidFill>
              </a:rPr>
              <a:t>Ailerons, Elevators, Rudder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plane&#10;&#10;Description automatically generated">
            <a:extLst>
              <a:ext uri="{FF2B5EF4-FFF2-40B4-BE49-F238E27FC236}">
                <a16:creationId xmlns:a16="http://schemas.microsoft.com/office/drawing/2014/main" id="{DE888E7C-4E57-420B-8B6B-B4CBB2DB7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696" y="2310478"/>
            <a:ext cx="6096000" cy="2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8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ECB88946-DF48-17B8-2DB7-1F40513C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36" y="0"/>
            <a:ext cx="3377564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55747-E3A6-E1E2-3B15-65ABD2050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7446" y="356255"/>
            <a:ext cx="4713997" cy="596264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err="1">
                <a:solidFill>
                  <a:schemeClr val="bg1"/>
                </a:solidFill>
              </a:rPr>
              <a:t>Navigacija</a:t>
            </a:r>
            <a:r>
              <a:rPr lang="en-US" sz="2600" dirty="0">
                <a:solidFill>
                  <a:schemeClr val="bg1"/>
                </a:solidFill>
              </a:rPr>
              <a:t>*: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err="1">
                <a:solidFill>
                  <a:schemeClr val="bg1"/>
                </a:solidFill>
              </a:rPr>
              <a:t>Definicija</a:t>
            </a:r>
            <a:r>
              <a:rPr lang="en-US" sz="2600" dirty="0">
                <a:solidFill>
                  <a:schemeClr val="bg1"/>
                </a:solidFill>
              </a:rPr>
              <a:t>*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err="1">
                <a:solidFill>
                  <a:schemeClr val="bg1"/>
                </a:solidFill>
              </a:rPr>
              <a:t>Navigacijski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err="1">
                <a:solidFill>
                  <a:schemeClr val="bg1"/>
                </a:solidFill>
              </a:rPr>
              <a:t>sistemi</a:t>
            </a:r>
            <a:r>
              <a:rPr lang="en-US" sz="2600" dirty="0">
                <a:solidFill>
                  <a:schemeClr val="bg1"/>
                </a:solidFill>
              </a:rPr>
              <a:t>*: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600" dirty="0">
                <a:solidFill>
                  <a:schemeClr val="bg1"/>
                </a:solidFill>
              </a:rPr>
              <a:t>GPS*,INS*,VOR*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err="1">
                <a:solidFill>
                  <a:schemeClr val="bg1"/>
                </a:solidFill>
              </a:rPr>
              <a:t>Instrumenti</a:t>
            </a:r>
            <a:r>
              <a:rPr lang="en-US" sz="2600" dirty="0">
                <a:solidFill>
                  <a:schemeClr val="bg1"/>
                </a:solidFill>
              </a:rPr>
              <a:t> za </a:t>
            </a:r>
            <a:r>
              <a:rPr lang="en-US" sz="2600" err="1">
                <a:solidFill>
                  <a:schemeClr val="bg1"/>
                </a:solidFill>
              </a:rPr>
              <a:t>navigaciju</a:t>
            </a:r>
            <a:r>
              <a:rPr lang="en-US" sz="2600" dirty="0">
                <a:solidFill>
                  <a:schemeClr val="bg1"/>
                </a:solidFill>
              </a:rPr>
              <a:t>*: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600" dirty="0">
                <a:solidFill>
                  <a:schemeClr val="bg1"/>
                </a:solidFill>
              </a:rPr>
              <a:t>Airspeed Indicator, Altimeter, Heading Indicator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err="1">
                <a:solidFill>
                  <a:schemeClr val="bg1"/>
                </a:solidFill>
              </a:rPr>
              <a:t>Zahtevi</a:t>
            </a:r>
            <a:r>
              <a:rPr lang="en-US" sz="2600" dirty="0">
                <a:solidFill>
                  <a:schemeClr val="bg1"/>
                </a:solidFill>
              </a:rPr>
              <a:t> za </a:t>
            </a:r>
            <a:r>
              <a:rPr lang="en-US" sz="2600" err="1">
                <a:solidFill>
                  <a:schemeClr val="bg1"/>
                </a:solidFill>
              </a:rPr>
              <a:t>redundanciju</a:t>
            </a:r>
            <a:r>
              <a:rPr lang="en-US" sz="2600" dirty="0">
                <a:solidFill>
                  <a:schemeClr val="bg1"/>
                </a:solidFill>
              </a:rPr>
              <a:t>*: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600" err="1">
                <a:solidFill>
                  <a:schemeClr val="bg1"/>
                </a:solidFill>
              </a:rPr>
              <a:t>Dizajn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err="1">
                <a:solidFill>
                  <a:schemeClr val="bg1"/>
                </a:solidFill>
              </a:rPr>
              <a:t>sa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err="1">
                <a:solidFill>
                  <a:schemeClr val="bg1"/>
                </a:solidFill>
              </a:rPr>
              <a:t>višestrukim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err="1">
                <a:solidFill>
                  <a:schemeClr val="bg1"/>
                </a:solidFill>
              </a:rPr>
              <a:t>redundantnim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err="1">
                <a:solidFill>
                  <a:schemeClr val="bg1"/>
                </a:solidFill>
              </a:rPr>
              <a:t>komponentama</a:t>
            </a:r>
            <a:r>
              <a:rPr lang="en-US" sz="2600" dirty="0">
                <a:solidFill>
                  <a:schemeClr val="bg1"/>
                </a:solidFill>
              </a:rPr>
              <a:t>*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600" err="1">
                <a:solidFill>
                  <a:schemeClr val="bg1"/>
                </a:solidFill>
              </a:rPr>
              <a:t>Automatsko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err="1">
                <a:solidFill>
                  <a:schemeClr val="bg1"/>
                </a:solidFill>
              </a:rPr>
              <a:t>prebacivanje</a:t>
            </a:r>
            <a:r>
              <a:rPr lang="en-US" sz="2600" dirty="0">
                <a:solidFill>
                  <a:schemeClr val="bg1"/>
                </a:solidFill>
              </a:rPr>
              <a:t>*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9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64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4D8C7-BB2E-93B7-E655-2D6F40618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Fuselage Station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err="1"/>
              <a:t>Definicija</a:t>
            </a:r>
            <a:r>
              <a:rPr lang="en-US" sz="2600" dirty="0"/>
              <a:t>*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err="1"/>
              <a:t>Numerisanje</a:t>
            </a:r>
            <a:r>
              <a:rPr lang="en-US" sz="2600" dirty="0"/>
              <a:t>*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 dirty="0"/>
              <a:t>EASA CS-25 </a:t>
            </a:r>
            <a:r>
              <a:rPr lang="en-US" sz="2600" err="1"/>
              <a:t>zahtevi</a:t>
            </a:r>
            <a:r>
              <a:rPr lang="en-US" sz="2600" dirty="0"/>
              <a:t> za: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600" err="1"/>
              <a:t>Stabilnost</a:t>
            </a:r>
            <a:r>
              <a:rPr lang="en-US" sz="2600" dirty="0"/>
              <a:t>*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600" err="1"/>
              <a:t>Otpornost</a:t>
            </a:r>
            <a:r>
              <a:rPr lang="en-US" sz="2600" dirty="0"/>
              <a:t> </a:t>
            </a:r>
            <a:r>
              <a:rPr lang="en-US" sz="2600" err="1"/>
              <a:t>na</a:t>
            </a:r>
            <a:r>
              <a:rPr lang="en-US" sz="2600" dirty="0"/>
              <a:t> </a:t>
            </a:r>
            <a:r>
              <a:rPr lang="en-US" sz="2600" err="1"/>
              <a:t>opterećenja</a:t>
            </a:r>
            <a:r>
              <a:rPr lang="en-US" sz="2600" dirty="0"/>
              <a:t>*</a:t>
            </a:r>
          </a:p>
        </p:txBody>
      </p:sp>
      <p:pic>
        <p:nvPicPr>
          <p:cNvPr id="4" name="Picture 3" descr="A blueprint of a plane&#10;&#10;Description automatically generated">
            <a:extLst>
              <a:ext uri="{FF2B5EF4-FFF2-40B4-BE49-F238E27FC236}">
                <a16:creationId xmlns:a16="http://schemas.microsoft.com/office/drawing/2014/main" id="{AEA73FF1-AE55-E553-0084-035646D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88327"/>
            <a:ext cx="6903720" cy="52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3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Zahtevi za plovidbenost, 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295</cp:revision>
  <dcterms:created xsi:type="dcterms:W3CDTF">2024-10-12T14:54:59Z</dcterms:created>
  <dcterms:modified xsi:type="dcterms:W3CDTF">2024-10-12T18:55:17Z</dcterms:modified>
</cp:coreProperties>
</file>